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7" r:id="rId1"/>
  </p:sldMasterIdLst>
  <p:sldIdLst>
    <p:sldId id="256" r:id="rId2"/>
    <p:sldId id="263"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8" d="100"/>
          <a:sy n="78" d="100"/>
        </p:scale>
        <p:origin x="-312" y="2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19047B58-B401-6446-B6A1-016558B3FECB}" type="datetimeFigureOut">
              <a:rPr lang="en-US" smtClean="0"/>
              <a:pPr/>
              <a:t>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22FB46-FB7B-4879-9B1A-EE9F4DE9AFD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47B58-B401-6446-B6A1-016558B3FECB}" type="datetimeFigureOut">
              <a:rPr lang="en-US" smtClean="0"/>
              <a:pPr/>
              <a:t>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AE2D62-FE61-E848-B219-82E3B3530A30}" type="slidenum">
              <a:rPr lang="en-US" smtClean="0"/>
              <a:pPr/>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19047B58-B401-6446-B6A1-016558B3FECB}" type="datetimeFigureOut">
              <a:rPr lang="en-US" smtClean="0"/>
              <a:pPr/>
              <a:t>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AE2D62-FE61-E848-B219-82E3B3530A3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19047B58-B401-6446-B6A1-016558B3FECB}" type="datetimeFigureOut">
              <a:rPr lang="en-US" smtClean="0"/>
              <a:pPr/>
              <a:t>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AE2D62-FE61-E848-B219-82E3B3530A3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19047B58-B401-6446-B6A1-016558B3FECB}" type="datetimeFigureOut">
              <a:rPr lang="en-US" smtClean="0"/>
              <a:pPr/>
              <a:t>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AE2D62-FE61-E848-B219-82E3B3530A3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19047B58-B401-6446-B6A1-016558B3FECB}" type="datetimeFigureOut">
              <a:rPr lang="en-US" smtClean="0"/>
              <a:pPr/>
              <a:t>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AE2D62-FE61-E848-B219-82E3B3530A30}" type="slidenum">
              <a:rPr lang="en-US" smtClean="0"/>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047B58-B401-6446-B6A1-016558B3FECB}" type="datetimeFigureOut">
              <a:rPr lang="en-US" smtClean="0"/>
              <a:pPr/>
              <a:t>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AE2D62-FE61-E848-B219-82E3B3530A3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19047B58-B401-6446-B6A1-016558B3FECB}" type="datetimeFigureOut">
              <a:rPr lang="en-US" smtClean="0"/>
              <a:pPr/>
              <a:t>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AE2D62-FE61-E848-B219-82E3B3530A3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19047B58-B401-6446-B6A1-016558B3FECB}" type="datetimeFigureOut">
              <a:rPr lang="en-US" smtClean="0"/>
              <a:pPr/>
              <a:t>2/4/2014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3AE2D62-FE61-E848-B219-82E3B3530A3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19047B58-B401-6446-B6A1-016558B3FECB}" type="datetimeFigureOut">
              <a:rPr lang="en-US" smtClean="0"/>
              <a:pPr/>
              <a:t>2/4/2014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3AE2D62-FE61-E848-B219-82E3B3530A3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047B58-B401-6446-B6A1-016558B3FECB}" type="datetimeFigureOut">
              <a:rPr lang="en-US" smtClean="0"/>
              <a:pPr/>
              <a:t>2/4/2014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3AE2D62-FE61-E848-B219-82E3B3530A3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47B58-B401-6446-B6A1-016558B3FECB}" type="datetimeFigureOut">
              <a:rPr lang="en-US" smtClean="0"/>
              <a:pPr/>
              <a:t>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a:t>
            </a:fld>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19047B58-B401-6446-B6A1-016558B3FECB}" type="datetimeFigureOut">
              <a:rPr lang="en-US" smtClean="0"/>
              <a:pPr/>
              <a:t>2/4/2014</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C3AE2D62-FE61-E848-B219-82E3B3530A3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 id="2147483849"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The Scientific Method</a:t>
            </a:r>
            <a:br>
              <a:rPr lang="en-US" dirty="0" smtClean="0"/>
            </a:br>
            <a:endParaRPr lang="en-US" dirty="0"/>
          </a:p>
        </p:txBody>
      </p:sp>
      <p:sp>
        <p:nvSpPr>
          <p:cNvPr id="3" name="Subtitle 2"/>
          <p:cNvSpPr>
            <a:spLocks noGrp="1"/>
          </p:cNvSpPr>
          <p:nvPr>
            <p:ph type="subTitle" idx="1"/>
          </p:nvPr>
        </p:nvSpPr>
        <p:spPr/>
        <p:txBody>
          <a:bodyPr/>
          <a:lstStyle/>
          <a:p>
            <a:r>
              <a:rPr lang="en-US" dirty="0" smtClean="0"/>
              <a:t>Chapter 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Scientific Method</a:t>
            </a:r>
            <a:endParaRPr lang="en-US" dirty="0"/>
          </a:p>
        </p:txBody>
      </p:sp>
      <p:sp>
        <p:nvSpPr>
          <p:cNvPr id="4" name="Text Placeholder 3"/>
          <p:cNvSpPr>
            <a:spLocks noGrp="1"/>
          </p:cNvSpPr>
          <p:nvPr>
            <p:ph type="body" idx="1"/>
          </p:nvPr>
        </p:nvSpPr>
        <p:spPr>
          <a:xfrm>
            <a:off x="549274" y="1453225"/>
            <a:ext cx="3840480" cy="421012"/>
          </a:xfrm>
        </p:spPr>
        <p:txBody>
          <a:bodyPr/>
          <a:lstStyle/>
          <a:p>
            <a:r>
              <a:rPr lang="en-US" dirty="0" smtClean="0"/>
              <a:t>Objectives	</a:t>
            </a:r>
            <a:endParaRPr lang="en-US" dirty="0"/>
          </a:p>
        </p:txBody>
      </p:sp>
      <p:sp>
        <p:nvSpPr>
          <p:cNvPr id="5" name="Content Placeholder 4"/>
          <p:cNvSpPr>
            <a:spLocks noGrp="1"/>
          </p:cNvSpPr>
          <p:nvPr>
            <p:ph sz="half" idx="2"/>
          </p:nvPr>
        </p:nvSpPr>
        <p:spPr>
          <a:xfrm>
            <a:off x="549274" y="2075599"/>
            <a:ext cx="3840480" cy="4352565"/>
          </a:xfrm>
        </p:spPr>
        <p:txBody>
          <a:bodyPr>
            <a:normAutofit fontScale="92500" lnSpcReduction="20000"/>
          </a:bodyPr>
          <a:lstStyle/>
          <a:p>
            <a:r>
              <a:rPr lang="en-US" dirty="0" smtClean="0"/>
              <a:t>Explain the role of reasoning skills in forming a hypothesis.</a:t>
            </a:r>
          </a:p>
          <a:p>
            <a:r>
              <a:rPr lang="en-US" dirty="0" smtClean="0"/>
              <a:t>Identify variables in a food science experiment and explain how they may affect the results.</a:t>
            </a:r>
          </a:p>
          <a:p>
            <a:r>
              <a:rPr lang="en-US" dirty="0" smtClean="0"/>
              <a:t>Demonstrate completing a data table and report form for a food science experiment. </a:t>
            </a:r>
          </a:p>
          <a:p>
            <a:r>
              <a:rPr lang="en-US" dirty="0" smtClean="0"/>
              <a:t>Distinguish between a hypothesis and a scientific theory.</a:t>
            </a:r>
          </a:p>
          <a:p>
            <a:r>
              <a:rPr lang="en-US" dirty="0" smtClean="0"/>
              <a:t>Suggest guidelines for doing a food science research project.</a:t>
            </a:r>
            <a:endParaRPr lang="en-US" dirty="0"/>
          </a:p>
        </p:txBody>
      </p:sp>
      <p:sp>
        <p:nvSpPr>
          <p:cNvPr id="6" name="Text Placeholder 5"/>
          <p:cNvSpPr>
            <a:spLocks noGrp="1"/>
          </p:cNvSpPr>
          <p:nvPr>
            <p:ph type="body" sz="quarter" idx="3"/>
          </p:nvPr>
        </p:nvSpPr>
        <p:spPr>
          <a:xfrm>
            <a:off x="4751070" y="1453224"/>
            <a:ext cx="3840480" cy="421013"/>
          </a:xfrm>
        </p:spPr>
        <p:txBody>
          <a:bodyPr/>
          <a:lstStyle/>
          <a:p>
            <a:r>
              <a:rPr lang="en-US" dirty="0" smtClean="0"/>
              <a:t>Vocabulary</a:t>
            </a:r>
            <a:endParaRPr lang="en-US" dirty="0"/>
          </a:p>
        </p:txBody>
      </p:sp>
      <p:sp>
        <p:nvSpPr>
          <p:cNvPr id="7" name="Content Placeholder 6"/>
          <p:cNvSpPr>
            <a:spLocks noGrp="1"/>
          </p:cNvSpPr>
          <p:nvPr>
            <p:ph sz="quarter" idx="4"/>
          </p:nvPr>
        </p:nvSpPr>
        <p:spPr>
          <a:xfrm>
            <a:off x="4751070" y="2075599"/>
            <a:ext cx="3840480" cy="4104733"/>
          </a:xfrm>
        </p:spPr>
        <p:txBody>
          <a:bodyPr>
            <a:normAutofit fontScale="92500" lnSpcReduction="10000"/>
          </a:bodyPr>
          <a:lstStyle/>
          <a:p>
            <a:r>
              <a:rPr lang="en-US" dirty="0" smtClean="0"/>
              <a:t>Data</a:t>
            </a:r>
          </a:p>
          <a:p>
            <a:r>
              <a:rPr lang="en-US" dirty="0" smtClean="0"/>
              <a:t>Deductive reasoning </a:t>
            </a:r>
          </a:p>
          <a:p>
            <a:r>
              <a:rPr lang="en-US" dirty="0" smtClean="0"/>
              <a:t>Dependent variable</a:t>
            </a:r>
          </a:p>
          <a:p>
            <a:r>
              <a:rPr lang="en-US" dirty="0" smtClean="0"/>
              <a:t>Experiment</a:t>
            </a:r>
          </a:p>
          <a:p>
            <a:r>
              <a:rPr lang="en-US" dirty="0" smtClean="0"/>
              <a:t>Hypothesis</a:t>
            </a:r>
          </a:p>
          <a:p>
            <a:r>
              <a:rPr lang="en-US" dirty="0" smtClean="0"/>
              <a:t>Independent variable</a:t>
            </a:r>
          </a:p>
          <a:p>
            <a:r>
              <a:rPr lang="en-US" dirty="0" smtClean="0"/>
              <a:t>Inductive reasoning</a:t>
            </a:r>
          </a:p>
          <a:p>
            <a:r>
              <a:rPr lang="en-US" dirty="0" smtClean="0"/>
              <a:t>Theory</a:t>
            </a:r>
          </a:p>
          <a:p>
            <a:r>
              <a:rPr lang="en-US" dirty="0" smtClean="0"/>
              <a:t>variable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Forming a Hypothesis</a:t>
            </a:r>
            <a:endParaRPr lang="en-US" dirty="0"/>
          </a:p>
        </p:txBody>
      </p:sp>
      <p:sp>
        <p:nvSpPr>
          <p:cNvPr id="3" name="Content Placeholder 2"/>
          <p:cNvSpPr>
            <a:spLocks noGrp="1"/>
          </p:cNvSpPr>
          <p:nvPr>
            <p:ph idx="1"/>
          </p:nvPr>
        </p:nvSpPr>
        <p:spPr>
          <a:xfrm>
            <a:off x="549275" y="1600201"/>
            <a:ext cx="8042276" cy="4343400"/>
          </a:xfrm>
        </p:spPr>
        <p:txBody>
          <a:bodyPr>
            <a:normAutofit fontScale="85000" lnSpcReduction="20000"/>
          </a:bodyPr>
          <a:lstStyle/>
          <a:p>
            <a:r>
              <a:rPr lang="en-US" dirty="0" smtClean="0"/>
              <a:t>Hypotheses-testable predictions (an educated guess)</a:t>
            </a:r>
          </a:p>
          <a:p>
            <a:r>
              <a:rPr lang="en-US" dirty="0" smtClean="0"/>
              <a:t>Steps:</a:t>
            </a:r>
          </a:p>
          <a:p>
            <a:pPr lvl="1"/>
            <a:r>
              <a:rPr lang="en-US" dirty="0" smtClean="0"/>
              <a:t>By s</a:t>
            </a:r>
            <a:r>
              <a:rPr lang="en-US" dirty="0" smtClean="0"/>
              <a:t>tating </a:t>
            </a:r>
            <a:r>
              <a:rPr lang="en-US" dirty="0" smtClean="0"/>
              <a:t>and </a:t>
            </a:r>
            <a:r>
              <a:rPr lang="en-US" dirty="0" smtClean="0"/>
              <a:t>writing </a:t>
            </a:r>
            <a:r>
              <a:rPr lang="en-US" dirty="0" smtClean="0"/>
              <a:t>your hypothesis gives you a goal.</a:t>
            </a:r>
          </a:p>
          <a:p>
            <a:pPr lvl="1"/>
            <a:r>
              <a:rPr lang="en-US" dirty="0" smtClean="0"/>
              <a:t>Ask yourself, what am I trying to prove?</a:t>
            </a:r>
          </a:p>
          <a:p>
            <a:pPr lvl="1"/>
            <a:r>
              <a:rPr lang="en-US" dirty="0" smtClean="0"/>
              <a:t>What questions do I want to answer? </a:t>
            </a:r>
          </a:p>
          <a:p>
            <a:r>
              <a:rPr lang="en-US" dirty="0" smtClean="0"/>
              <a:t>Experiment</a:t>
            </a:r>
          </a:p>
          <a:p>
            <a:r>
              <a:rPr lang="en-US" dirty="0" smtClean="0"/>
              <a:t>Analyze </a:t>
            </a:r>
            <a:r>
              <a:rPr lang="en-US" dirty="0" smtClean="0"/>
              <a:t>data</a:t>
            </a:r>
          </a:p>
          <a:p>
            <a:r>
              <a:rPr lang="en-US" dirty="0" smtClean="0"/>
              <a:t>Report </a:t>
            </a:r>
            <a:r>
              <a:rPr lang="en-US" dirty="0" smtClean="0"/>
              <a:t>results</a:t>
            </a:r>
          </a:p>
          <a:p>
            <a:r>
              <a:rPr lang="en-US" dirty="0" smtClean="0"/>
              <a:t>Develop </a:t>
            </a:r>
            <a:r>
              <a:rPr lang="en-US" dirty="0" smtClean="0"/>
              <a:t>and </a:t>
            </a:r>
            <a:r>
              <a:rPr lang="en-US" dirty="0" smtClean="0"/>
              <a:t>Revise theory</a:t>
            </a:r>
          </a:p>
          <a:p>
            <a:r>
              <a:rPr lang="en-US" dirty="0" smtClean="0"/>
              <a:t>Conduct </a:t>
            </a:r>
            <a:r>
              <a:rPr lang="en-US" dirty="0" smtClean="0"/>
              <a:t>Research</a:t>
            </a:r>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 Skills</a:t>
            </a:r>
            <a:endParaRPr lang="en-US" dirty="0"/>
          </a:p>
        </p:txBody>
      </p:sp>
      <p:sp>
        <p:nvSpPr>
          <p:cNvPr id="3" name="Content Placeholder 2"/>
          <p:cNvSpPr>
            <a:spLocks noGrp="1"/>
          </p:cNvSpPr>
          <p:nvPr>
            <p:ph idx="1"/>
          </p:nvPr>
        </p:nvSpPr>
        <p:spPr>
          <a:xfrm>
            <a:off x="457200" y="1417638"/>
            <a:ext cx="8229600" cy="5440362"/>
          </a:xfrm>
        </p:spPr>
        <p:txBody>
          <a:bodyPr>
            <a:normAutofit/>
          </a:bodyPr>
          <a:lstStyle/>
          <a:p>
            <a:r>
              <a:rPr lang="en-US" b="1" dirty="0" smtClean="0"/>
              <a:t>Inductive reasoning </a:t>
            </a:r>
            <a:r>
              <a:rPr lang="en-US" dirty="0" smtClean="0"/>
              <a:t>– drawing a general conclusion from specific facts of experiences.	</a:t>
            </a:r>
            <a:r>
              <a:rPr lang="en-US" sz="2800" dirty="0" smtClean="0"/>
              <a:t>Example-After driving in the snow you can use inductive reasoning to conclude that the roads are slippery when snow covered</a:t>
            </a:r>
            <a:r>
              <a:rPr lang="en-US" dirty="0" smtClean="0"/>
              <a:t>.</a:t>
            </a:r>
            <a:endParaRPr lang="en-US" dirty="0" smtClean="0"/>
          </a:p>
          <a:p>
            <a:r>
              <a:rPr lang="en-US" b="1" dirty="0" smtClean="0"/>
              <a:t>Deductive reasoning</a:t>
            </a:r>
            <a:r>
              <a:rPr lang="en-US" dirty="0" smtClean="0"/>
              <a:t> – You reach a conclusion about a specific case based on known facts and general principles.</a:t>
            </a:r>
          </a:p>
          <a:p>
            <a:pPr lvl="1">
              <a:buNone/>
            </a:pPr>
            <a:r>
              <a:rPr lang="en-US" dirty="0" smtClean="0"/>
              <a:t>Example-Liquid expands when frozen, therefore any liquid you put in the freezer will expand.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t>
            </a:r>
            <a:r>
              <a:rPr lang="en-US" dirty="0" smtClean="0"/>
              <a:t>xperimentation</a:t>
            </a:r>
            <a:endParaRPr lang="en-US" dirty="0"/>
          </a:p>
        </p:txBody>
      </p:sp>
      <p:sp>
        <p:nvSpPr>
          <p:cNvPr id="3" name="Content Placeholder 2"/>
          <p:cNvSpPr>
            <a:spLocks noGrp="1"/>
          </p:cNvSpPr>
          <p:nvPr>
            <p:ph idx="1"/>
          </p:nvPr>
        </p:nvSpPr>
        <p:spPr/>
        <p:txBody>
          <a:bodyPr>
            <a:normAutofit/>
          </a:bodyPr>
          <a:lstStyle/>
          <a:p>
            <a:r>
              <a:rPr lang="en-US" sz="3200" dirty="0" smtClean="0"/>
              <a:t>Provides a way to test a hypothesis in order to verify or disprove it. </a:t>
            </a:r>
          </a:p>
          <a:p>
            <a:pPr lvl="1"/>
            <a:r>
              <a:rPr lang="en-US" sz="2800" dirty="0" smtClean="0"/>
              <a:t>Need to follow step by step instructions</a:t>
            </a:r>
          </a:p>
          <a:p>
            <a:pPr lvl="1"/>
            <a:r>
              <a:rPr lang="en-US" sz="2800" dirty="0" smtClean="0"/>
              <a:t>Record data to draw conclusions</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Controlling Variables</a:t>
            </a:r>
            <a:endParaRPr lang="en-US" dirty="0"/>
          </a:p>
        </p:txBody>
      </p:sp>
      <p:sp>
        <p:nvSpPr>
          <p:cNvPr id="3" name="Content Placeholder 2"/>
          <p:cNvSpPr>
            <a:spLocks noGrp="1"/>
          </p:cNvSpPr>
          <p:nvPr>
            <p:ph idx="1"/>
          </p:nvPr>
        </p:nvSpPr>
        <p:spPr>
          <a:xfrm>
            <a:off x="457200" y="1417638"/>
            <a:ext cx="8229600" cy="5139089"/>
          </a:xfrm>
        </p:spPr>
        <p:txBody>
          <a:bodyPr>
            <a:normAutofit/>
          </a:bodyPr>
          <a:lstStyle/>
          <a:p>
            <a:r>
              <a:rPr lang="en-US" b="1" dirty="0" smtClean="0"/>
              <a:t>Variables</a:t>
            </a:r>
            <a:r>
              <a:rPr lang="en-US" dirty="0" smtClean="0"/>
              <a:t> - Factors that can change in an experiment.</a:t>
            </a:r>
          </a:p>
          <a:p>
            <a:r>
              <a:rPr lang="en-US" dirty="0" smtClean="0"/>
              <a:t>By controlling all variables except one you can get more reliable results.</a:t>
            </a:r>
          </a:p>
          <a:p>
            <a:pPr lvl="1"/>
            <a:r>
              <a:rPr lang="en-US" dirty="0" smtClean="0"/>
              <a:t>Example – changing an ingredient in a recipe</a:t>
            </a:r>
          </a:p>
          <a:p>
            <a:r>
              <a:rPr lang="en-US" b="1" dirty="0" smtClean="0"/>
              <a:t>Independent variable </a:t>
            </a:r>
            <a:r>
              <a:rPr lang="en-US" dirty="0" smtClean="0"/>
              <a:t>– a factor that you change, </a:t>
            </a:r>
            <a:r>
              <a:rPr lang="en-US" sz="2800" dirty="0" smtClean="0"/>
              <a:t>example the type of flour in the recipe</a:t>
            </a:r>
          </a:p>
          <a:p>
            <a:r>
              <a:rPr lang="en-US" b="1" dirty="0" smtClean="0"/>
              <a:t>Dependent variable </a:t>
            </a:r>
            <a:r>
              <a:rPr lang="en-US" dirty="0" smtClean="0"/>
              <a:t>– a factor that changes as a result of the independent variable, </a:t>
            </a:r>
            <a:r>
              <a:rPr lang="en-US" sz="2800" dirty="0" smtClean="0"/>
              <a:t>example the taste, texture, cooking time</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Data</a:t>
            </a:r>
            <a:endParaRPr lang="en-US" dirty="0"/>
          </a:p>
        </p:txBody>
      </p:sp>
      <p:sp>
        <p:nvSpPr>
          <p:cNvPr id="3" name="Content Placeholder 2"/>
          <p:cNvSpPr>
            <a:spLocks noGrp="1"/>
          </p:cNvSpPr>
          <p:nvPr>
            <p:ph idx="1"/>
          </p:nvPr>
        </p:nvSpPr>
        <p:spPr/>
        <p:txBody>
          <a:bodyPr>
            <a:normAutofit/>
          </a:bodyPr>
          <a:lstStyle/>
          <a:p>
            <a:r>
              <a:rPr lang="en-US" b="1" dirty="0" smtClean="0"/>
              <a:t>Data</a:t>
            </a:r>
            <a:r>
              <a:rPr lang="en-US" dirty="0" smtClean="0"/>
              <a:t> – information gathered during an experiment.</a:t>
            </a:r>
          </a:p>
          <a:p>
            <a:r>
              <a:rPr lang="en-US" dirty="0" smtClean="0"/>
              <a:t>Arranged in a clear and logical form.</a:t>
            </a:r>
          </a:p>
          <a:p>
            <a:pPr lvl="1"/>
            <a:r>
              <a:rPr lang="en-US" dirty="0" smtClean="0"/>
              <a:t>Charts</a:t>
            </a:r>
          </a:p>
          <a:p>
            <a:pPr lvl="1"/>
            <a:r>
              <a:rPr lang="en-US" dirty="0" smtClean="0"/>
              <a:t>Graphs</a:t>
            </a:r>
          </a:p>
          <a:p>
            <a:pPr lvl="1"/>
            <a:r>
              <a:rPr lang="en-US" dirty="0" smtClean="0"/>
              <a:t>Tables </a:t>
            </a:r>
          </a:p>
          <a:p>
            <a:pPr lvl="1"/>
            <a:r>
              <a:rPr lang="en-US" dirty="0" smtClean="0"/>
              <a:t>Explanations</a:t>
            </a:r>
          </a:p>
          <a:p>
            <a:r>
              <a:rPr lang="en-US" dirty="0" smtClean="0"/>
              <a:t> You will be using the following format.</a:t>
            </a:r>
          </a:p>
          <a:p>
            <a:pPr lvl="1"/>
            <a:endParaRPr lang="en-US" dirty="0" smtClean="0"/>
          </a:p>
          <a:p>
            <a:pPr lvl="1"/>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58889"/>
          </a:xfrm>
        </p:spPr>
        <p:txBody>
          <a:bodyPr/>
          <a:lstStyle/>
          <a:p>
            <a:r>
              <a:rPr lang="en-US" dirty="0" smtClean="0"/>
              <a:t>Lab Report Form</a:t>
            </a:r>
            <a:endParaRPr lang="en-US" dirty="0"/>
          </a:p>
        </p:txBody>
      </p:sp>
      <p:sp>
        <p:nvSpPr>
          <p:cNvPr id="3" name="Content Placeholder 2"/>
          <p:cNvSpPr>
            <a:spLocks noGrp="1"/>
          </p:cNvSpPr>
          <p:nvPr>
            <p:ph idx="1"/>
          </p:nvPr>
        </p:nvSpPr>
        <p:spPr>
          <a:xfrm>
            <a:off x="457200" y="958890"/>
            <a:ext cx="8229600" cy="5899110"/>
          </a:xfrm>
        </p:spPr>
        <p:txBody>
          <a:bodyPr>
            <a:normAutofit fontScale="55000" lnSpcReduction="20000"/>
          </a:bodyPr>
          <a:lstStyle/>
          <a:p>
            <a:pPr>
              <a:buNone/>
            </a:pPr>
            <a:r>
              <a:rPr lang="en-US" sz="2000" dirty="0" smtClean="0"/>
              <a:t>Number and Title of Experiment </a:t>
            </a:r>
            <a:r>
              <a:rPr lang="en-US" sz="2000" dirty="0" smtClean="0">
                <a:solidFill>
                  <a:srgbClr val="FF0000"/>
                </a:solidFill>
              </a:rPr>
              <a:t>5-1 Properties of Popping Corn</a:t>
            </a:r>
            <a:endParaRPr lang="en-US" dirty="0" smtClean="0"/>
          </a:p>
          <a:p>
            <a:pPr>
              <a:buNone/>
            </a:pPr>
            <a:r>
              <a:rPr lang="en-US" sz="2000" dirty="0" smtClean="0"/>
              <a:t>Performed by: </a:t>
            </a:r>
            <a:r>
              <a:rPr lang="en-US" sz="2000" dirty="0" smtClean="0">
                <a:solidFill>
                  <a:srgbClr val="FF0000"/>
                </a:solidFill>
              </a:rPr>
              <a:t>Group leader </a:t>
            </a:r>
            <a:r>
              <a:rPr lang="en-US" sz="2000" dirty="0" smtClean="0"/>
              <a:t>				Class </a:t>
            </a:r>
            <a:r>
              <a:rPr lang="en-US" sz="2000" dirty="0" smtClean="0">
                <a:solidFill>
                  <a:srgbClr val="FF0000"/>
                </a:solidFill>
              </a:rPr>
              <a:t>Block 1</a:t>
            </a:r>
          </a:p>
          <a:p>
            <a:pPr>
              <a:buNone/>
            </a:pPr>
            <a:r>
              <a:rPr lang="en-US" sz="2000" dirty="0" smtClean="0"/>
              <a:t>Partners: </a:t>
            </a:r>
            <a:r>
              <a:rPr lang="en-US" sz="2000" dirty="0" smtClean="0">
                <a:solidFill>
                  <a:srgbClr val="FF0000"/>
                </a:solidFill>
              </a:rPr>
              <a:t>The rest of the group members   			</a:t>
            </a:r>
            <a:r>
              <a:rPr lang="en-US" sz="2000" dirty="0" smtClean="0"/>
              <a:t>Date </a:t>
            </a:r>
            <a:r>
              <a:rPr lang="en-US" sz="2000" dirty="0" smtClean="0">
                <a:solidFill>
                  <a:srgbClr val="FF0000"/>
                </a:solidFill>
              </a:rPr>
              <a:t>February 5, 2014</a:t>
            </a:r>
          </a:p>
          <a:p>
            <a:pPr>
              <a:buNone/>
            </a:pPr>
            <a:r>
              <a:rPr lang="en-US" sz="2000" dirty="0" smtClean="0"/>
              <a:t>__________________________________________________________________________</a:t>
            </a:r>
          </a:p>
          <a:p>
            <a:pPr>
              <a:buNone/>
            </a:pPr>
            <a:r>
              <a:rPr lang="en-US" sz="2000" b="1" dirty="0" smtClean="0"/>
              <a:t>Purpose </a:t>
            </a:r>
            <a:r>
              <a:rPr lang="en-US" sz="2000" dirty="0" smtClean="0">
                <a:solidFill>
                  <a:srgbClr val="FF0000"/>
                </a:solidFill>
              </a:rPr>
              <a:t>State the hypothesis or the experiment or the problem to be solved. You should be able to learn this from reading the experiment.</a:t>
            </a:r>
          </a:p>
          <a:p>
            <a:pPr>
              <a:buNone/>
            </a:pPr>
            <a:r>
              <a:rPr lang="en-US" sz="2000" b="1" dirty="0" smtClean="0"/>
              <a:t>Procedure </a:t>
            </a:r>
            <a:r>
              <a:rPr lang="en-US" sz="2000" dirty="0" smtClean="0">
                <a:solidFill>
                  <a:srgbClr val="FF0000"/>
                </a:solidFill>
              </a:rPr>
              <a:t>Read the experiment and write a brief summary. Describe the general routine of the experiment so that another student could read it and know roughly what you did. You don’t need to copy the procedure word for word. </a:t>
            </a:r>
          </a:p>
          <a:p>
            <a:pPr>
              <a:buNone/>
            </a:pPr>
            <a:r>
              <a:rPr lang="en-US" sz="2000" b="1" dirty="0" smtClean="0"/>
              <a:t>Results </a:t>
            </a:r>
          </a:p>
          <a:p>
            <a:pPr>
              <a:buNone/>
            </a:pPr>
            <a:r>
              <a:rPr lang="en-US" sz="2000" dirty="0" smtClean="0"/>
              <a:t>Observations: </a:t>
            </a:r>
            <a:r>
              <a:rPr lang="en-US" sz="2000" dirty="0" smtClean="0">
                <a:solidFill>
                  <a:srgbClr val="FF0000"/>
                </a:solidFill>
              </a:rPr>
              <a:t>Include brief, descriptive statements of what you see happen. These should be made throughout the experiment, to note every development, that you observe. Record your observations honestly, even if they don’t agree with what the instructions say should occur. Careful observation makes it easier to complete your report.</a:t>
            </a:r>
          </a:p>
          <a:p>
            <a:pPr>
              <a:buNone/>
            </a:pPr>
            <a:r>
              <a:rPr lang="en-US" sz="2000" dirty="0" smtClean="0"/>
              <a:t>Data: </a:t>
            </a:r>
            <a:r>
              <a:rPr lang="en-US" sz="2000" dirty="0" smtClean="0">
                <a:solidFill>
                  <a:srgbClr val="FF0000"/>
                </a:solidFill>
              </a:rPr>
              <a:t>Include the information you gather during the experiment, arranged efficiently in a table or chart. Each experiment will suggest a format for a sample data table . Label the columns of the table and the individual number values properly.</a:t>
            </a:r>
          </a:p>
          <a:p>
            <a:pPr>
              <a:buNone/>
            </a:pPr>
            <a:r>
              <a:rPr lang="en-US" sz="2000" dirty="0" smtClean="0"/>
              <a:t>Calculations: </a:t>
            </a:r>
            <a:r>
              <a:rPr lang="en-US" sz="2000" dirty="0" smtClean="0">
                <a:solidFill>
                  <a:srgbClr val="FF0000"/>
                </a:solidFill>
              </a:rPr>
              <a:t>Provide the solutions to any mathematical questions asked in the instructions. </a:t>
            </a:r>
          </a:p>
          <a:p>
            <a:pPr>
              <a:buNone/>
            </a:pPr>
            <a:r>
              <a:rPr lang="en-US" sz="2000" dirty="0" smtClean="0"/>
              <a:t>Analyzing Results: </a:t>
            </a:r>
            <a:r>
              <a:rPr lang="en-US" sz="2000" dirty="0" smtClean="0">
                <a:solidFill>
                  <a:srgbClr val="FF0000"/>
                </a:solidFill>
              </a:rPr>
              <a:t>Write the answers to the questions included at the end of each experiment. </a:t>
            </a:r>
          </a:p>
          <a:p>
            <a:pPr>
              <a:buNone/>
            </a:pPr>
            <a:r>
              <a:rPr lang="en-US" sz="2000" b="1" dirty="0" smtClean="0"/>
              <a:t>Conclusions </a:t>
            </a:r>
            <a:r>
              <a:rPr lang="en-US" sz="2000" dirty="0" smtClean="0">
                <a:solidFill>
                  <a:srgbClr val="FF0000"/>
                </a:solidFill>
              </a:rPr>
              <a:t>Your conclusion is an interpretation of the results. It may also be the final figure of any calculations done during the experiment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73</TotalTime>
  <Words>300</Words>
  <Application>Microsoft Office PowerPoint</Application>
  <PresentationFormat>On-screen Show (4:3)</PresentationFormat>
  <Paragraphs>65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Breeze</vt:lpstr>
      <vt:lpstr>The Scientific Method </vt:lpstr>
      <vt:lpstr>The Scientific Method</vt:lpstr>
      <vt:lpstr>Forming a Hypothesis</vt:lpstr>
      <vt:lpstr>Reasoning Skills</vt:lpstr>
      <vt:lpstr>Experimentation</vt:lpstr>
      <vt:lpstr>Controlling Variables</vt:lpstr>
      <vt:lpstr>Analyzing Data</vt:lpstr>
      <vt:lpstr>Lab Report Form</vt:lpstr>
    </vt:vector>
  </TitlesOfParts>
  <Company>Central Bucks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Scientific Method</dc:title>
  <dc:creator>Denise Ericsson</dc:creator>
  <cp:lastModifiedBy>ERICSSON, DENISE</cp:lastModifiedBy>
  <cp:revision>5</cp:revision>
  <dcterms:created xsi:type="dcterms:W3CDTF">2014-02-03T23:54:24Z</dcterms:created>
  <dcterms:modified xsi:type="dcterms:W3CDTF">2014-02-04T12:29:31Z</dcterms:modified>
</cp:coreProperties>
</file>